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Barlow" pitchFamily="2" charset="77"/>
      <p:regular r:id="rId20"/>
      <p:bold r:id="rId21"/>
      <p:italic r:id="rId22"/>
      <p:boldItalic r:id="rId23"/>
    </p:embeddedFont>
    <p:embeddedFont>
      <p:font typeface="Nunito Light" panose="020F0302020204030204" pitchFamily="34" charset="0"/>
      <p:regular r:id="rId24"/>
      <p:italic r:id="rId25"/>
    </p:embeddedFont>
    <p:embeddedFont>
      <p:font typeface="Poppins" pitchFamily="2" charset="77"/>
      <p:regular r:id="rId26"/>
      <p:bold r:id="rId27"/>
      <p:italic r:id="rId28"/>
      <p:boldItalic r:id="rId29"/>
    </p:embeddedFont>
    <p:embeddedFont>
      <p:font typeface="Poppins Black" panose="020B0604020202020204" pitchFamily="34" charset="0"/>
      <p:bold r:id="rId30"/>
      <p:italic r:id="rId31"/>
      <p:boldItalic r:id="rId32"/>
    </p:embeddedFont>
    <p:embeddedFont>
      <p:font typeface="Poppins ExtraBold" panose="020B0604020202020204" pitchFamily="34" charset="0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/>
    <p:restoredTop sz="94694"/>
  </p:normalViewPr>
  <p:slideViewPr>
    <p:cSldViewPr snapToGrid="0">
      <p:cViewPr varScale="1">
        <p:scale>
          <a:sx n="161" d="100"/>
          <a:sy n="161" d="100"/>
        </p:scale>
        <p:origin x="-584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ad9349aca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ad9349aca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ad9349aca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ad9349aca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ad9349aca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ad9349aca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ad9349aca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ad9349aca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ad9349aca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ad9349aca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ad9349aca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ad9349acaa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d9349aca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d9349aca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ad9349aca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ad9349aca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ad9349aca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ad9349aca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ad9349aca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ad9349aca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ad9349aca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ad9349aca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ad9349aca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ad9349aca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569492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rot="10800000" flipH="1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11"/>
          <p:cNvSpPr txBox="1">
            <a:spLocks noGrp="1"/>
          </p:cNvSpPr>
          <p:nvPr>
            <p:ph type="title" hasCustomPrompt="1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>
            <a:spLocks noGrp="1"/>
          </p:cNvSpPr>
          <p:nvPr>
            <p:ph type="subTitle" idx="1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rot="10800000" flipH="1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2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3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4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5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6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7" hasCustomPrompt="1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8" hasCustomPrompt="1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9" hasCustomPrompt="1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3" hasCustomPrompt="1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5" hasCustomPrompt="1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1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1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5"/>
          <p:cNvSpPr>
            <a:spLocks noGrp="1"/>
          </p:cNvSpPr>
          <p:nvPr>
            <p:ph type="pic" idx="2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rot="10800000" flipH="1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rot="10800000" flipH="1">
              <a:off x="-79353" y="-11944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rot="10800000" flipH="1">
            <a:off x="6778074" y="4876489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>
            <a:spLocks noGrp="1"/>
          </p:cNvSpPr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subTitle" idx="1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rot="10800000" flipH="1">
              <a:off x="7412165" y="-4359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rot="10800000" flipH="1">
              <a:off x="-694176" y="-92023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17"/>
          <p:cNvSpPr txBox="1">
            <a:spLocks noGrp="1"/>
          </p:cNvSpPr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1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rot="10800000" flipH="1">
              <a:off x="-305811" y="-464980"/>
              <a:ext cx="1920158" cy="1004478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ubTitle" idx="1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8"/>
          <p:cNvSpPr/>
          <p:nvPr/>
        </p:nvSpPr>
        <p:spPr>
          <a:xfrm rot="10800000" flipH="1">
            <a:off x="-2006799" y="-1824231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0" h="5994" extrusionOk="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rot="10800000" flipH="1">
              <a:off x="7028137" y="-635197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9"/>
          <p:cNvSpPr txBox="1">
            <a:spLocks noGrp="1"/>
          </p:cNvSpPr>
          <p:nvPr>
            <p:ph type="subTitle" idx="1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rot="10800000" flipH="1">
              <a:off x="-201825" y="-1528931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9" name="Google Shape;42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0"/>
          <p:cNvSpPr txBox="1">
            <a:spLocks noGrp="1"/>
          </p:cNvSpPr>
          <p:nvPr>
            <p:ph type="subTitle" idx="1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0"/>
          <p:cNvSpPr txBox="1">
            <a:spLocks noGrp="1"/>
          </p:cNvSpPr>
          <p:nvPr>
            <p:ph type="subTitle" idx="2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0"/>
          <p:cNvSpPr txBox="1">
            <a:spLocks noGrp="1"/>
          </p:cNvSpPr>
          <p:nvPr>
            <p:ph type="subTitle" idx="3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33" name="Google Shape;433;p20"/>
          <p:cNvSpPr txBox="1">
            <a:spLocks noGrp="1"/>
          </p:cNvSpPr>
          <p:nvPr>
            <p:ph type="subTitle" idx="4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1"/>
          <p:cNvSpPr txBox="1">
            <a:spLocks noGrp="1"/>
          </p:cNvSpPr>
          <p:nvPr>
            <p:ph type="subTitle" idx="1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1"/>
          <p:cNvSpPr txBox="1">
            <a:spLocks noGrp="1"/>
          </p:cNvSpPr>
          <p:nvPr>
            <p:ph type="subTitle" idx="2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rot="10800000" flipH="1">
            <a:off x="5675306" y="4959976"/>
            <a:ext cx="1006784" cy="183531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rot="10800000" flipH="1">
              <a:off x="-2306160" y="-314058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rot="10800000" flipH="1">
              <a:off x="7082099" y="48764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rot="10800000" flipH="1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rot="10800000" flipH="1">
              <a:off x="-1123779" y="-1437185"/>
              <a:ext cx="3115510" cy="1837815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2"/>
          <p:cNvSpPr txBox="1">
            <a:spLocks noGrp="1"/>
          </p:cNvSpPr>
          <p:nvPr>
            <p:ph type="subTitle" idx="1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2"/>
          <p:cNvSpPr txBox="1">
            <a:spLocks noGrp="1"/>
          </p:cNvSpPr>
          <p:nvPr>
            <p:ph type="subTitle" idx="2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2"/>
          <p:cNvSpPr txBox="1">
            <a:spLocks noGrp="1"/>
          </p:cNvSpPr>
          <p:nvPr>
            <p:ph type="subTitle" idx="3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2"/>
          <p:cNvSpPr txBox="1">
            <a:spLocks noGrp="1"/>
          </p:cNvSpPr>
          <p:nvPr>
            <p:ph type="subTitle" idx="4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69" name="Google Shape;469;p22"/>
          <p:cNvSpPr txBox="1">
            <a:spLocks noGrp="1"/>
          </p:cNvSpPr>
          <p:nvPr>
            <p:ph type="subTitle" idx="5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70" name="Google Shape;470;p22"/>
          <p:cNvSpPr txBox="1">
            <a:spLocks noGrp="1"/>
          </p:cNvSpPr>
          <p:nvPr>
            <p:ph type="subTitle" idx="6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71" name="Google Shape;471;p22"/>
          <p:cNvGrpSpPr/>
          <p:nvPr/>
        </p:nvGrpSpPr>
        <p:grpSpPr>
          <a:xfrm rot="10800000" flipH="1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rot="10800000" flipH="1">
              <a:off x="-592558" y="-10342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rot="10800000" flipH="1">
              <a:off x="5882231" y="4965151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5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7" name="Google Shape;497;p23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rot="10800000" flipH="1">
            <a:off x="7721650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rot="10800000" flipH="1">
              <a:off x="-268961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4"/>
          <p:cNvSpPr txBox="1">
            <a:spLocks noGrp="1"/>
          </p:cNvSpPr>
          <p:nvPr>
            <p:ph type="subTitle" idx="1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4"/>
          <p:cNvSpPr txBox="1">
            <a:spLocks noGrp="1"/>
          </p:cNvSpPr>
          <p:nvPr>
            <p:ph type="subTitle" idx="2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24"/>
          <p:cNvSpPr txBox="1">
            <a:spLocks noGrp="1"/>
          </p:cNvSpPr>
          <p:nvPr>
            <p:ph type="subTitle" idx="3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4"/>
          <p:cNvSpPr txBox="1">
            <a:spLocks noGrp="1"/>
          </p:cNvSpPr>
          <p:nvPr>
            <p:ph type="subTitle" idx="4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4"/>
          <p:cNvSpPr txBox="1">
            <a:spLocks noGrp="1"/>
          </p:cNvSpPr>
          <p:nvPr>
            <p:ph type="subTitle" idx="5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4"/>
          <p:cNvSpPr txBox="1">
            <a:spLocks noGrp="1"/>
          </p:cNvSpPr>
          <p:nvPr>
            <p:ph type="subTitle" idx="6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4"/>
          <p:cNvSpPr txBox="1">
            <a:spLocks noGrp="1"/>
          </p:cNvSpPr>
          <p:nvPr>
            <p:ph type="subTitle" idx="7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7" name="Google Shape;527;p24"/>
          <p:cNvSpPr txBox="1">
            <a:spLocks noGrp="1"/>
          </p:cNvSpPr>
          <p:nvPr>
            <p:ph type="subTitle" idx="8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8" name="Google Shape;528;p24"/>
          <p:cNvSpPr txBox="1">
            <a:spLocks noGrp="1"/>
          </p:cNvSpPr>
          <p:nvPr>
            <p:ph type="subTitle" idx="9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9" name="Google Shape;529;p24"/>
          <p:cNvSpPr txBox="1">
            <a:spLocks noGrp="1"/>
          </p:cNvSpPr>
          <p:nvPr>
            <p:ph type="subTitle" idx="13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30" name="Google Shape;530;p24"/>
          <p:cNvSpPr txBox="1">
            <a:spLocks noGrp="1"/>
          </p:cNvSpPr>
          <p:nvPr>
            <p:ph type="subTitle" idx="14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31" name="Google Shape;531;p24"/>
          <p:cNvSpPr txBox="1">
            <a:spLocks noGrp="1"/>
          </p:cNvSpPr>
          <p:nvPr>
            <p:ph type="subTitle" idx="15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rot="10800000" flipH="1">
              <a:off x="-1764035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rot="10800000" flipH="1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5"/>
          <p:cNvSpPr txBox="1">
            <a:spLocks noGrp="1"/>
          </p:cNvSpPr>
          <p:nvPr>
            <p:ph type="title" hasCustomPrompt="1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>
            <a:spLocks noGrp="1"/>
          </p:cNvSpPr>
          <p:nvPr>
            <p:ph type="subTitle" idx="1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4" name="Google Shape;564;p25"/>
          <p:cNvSpPr txBox="1">
            <a:spLocks noGrp="1"/>
          </p:cNvSpPr>
          <p:nvPr>
            <p:ph type="title" idx="2" hasCustomPrompt="1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>
            <a:spLocks noGrp="1"/>
          </p:cNvSpPr>
          <p:nvPr>
            <p:ph type="subTitle" idx="3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25"/>
          <p:cNvSpPr txBox="1">
            <a:spLocks noGrp="1"/>
          </p:cNvSpPr>
          <p:nvPr>
            <p:ph type="title" idx="4" hasCustomPrompt="1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>
            <a:spLocks noGrp="1"/>
          </p:cNvSpPr>
          <p:nvPr>
            <p:ph type="subTitle" idx="5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rot="10800000" flipH="1">
              <a:off x="-955172" y="-1359417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rot="10800000" flipH="1">
              <a:off x="7251492" y="-83652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0" h="5994" extrusionOk="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1" name="Google Shape;621;p26"/>
          <p:cNvSpPr txBox="1">
            <a:spLocks noGrp="1"/>
          </p:cNvSpPr>
          <p:nvPr>
            <p:ph type="title" hasCustomPrompt="1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>
            <a:spLocks noGrp="1"/>
          </p:cNvSpPr>
          <p:nvPr>
            <p:ph type="subTitle" idx="1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3" name="Google Shape;623;p26"/>
          <p:cNvSpPr txBox="1">
            <a:spLocks noGrp="1"/>
          </p:cNvSpPr>
          <p:nvPr>
            <p:ph type="subTitle" idx="2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624" name="Google Shape;624;p26"/>
          <p:cNvSpPr txBox="1">
            <a:spLocks noGrp="1"/>
          </p:cNvSpPr>
          <p:nvPr>
            <p:ph type="title" idx="3" hasCustomPrompt="1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4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5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title" idx="6" hasCustomPrompt="1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7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8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33" name="Google Shape;633;p27"/>
          <p:cNvGrpSpPr/>
          <p:nvPr/>
        </p:nvGrpSpPr>
        <p:grpSpPr>
          <a:xfrm rot="10800000" flipH="1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 flipH="1">
              <a:off x="-163643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rot="10800000" flipH="1">
            <a:off x="8818850" y="4058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avLst/>
                <a:gdLst/>
                <a:ahLst/>
                <a:cxnLst/>
                <a:rect l="l" t="t" r="r" b="b"/>
                <a:pathLst>
                  <a:path w="64958" h="33981" extrusionOk="0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rot="10800000" flipH="1">
                <a:off x="-955172" y="-1359417"/>
                <a:ext cx="2979895" cy="1757817"/>
              </a:xfrm>
              <a:custGeom>
                <a:avLst/>
                <a:gdLst/>
                <a:ahLst/>
                <a:cxnLst/>
                <a:rect l="l" t="t" r="r" b="b"/>
                <a:pathLst>
                  <a:path w="111617" h="65842" extrusionOk="0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rot="10800000" flipH="1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rot="10800000" flipH="1">
              <a:off x="-2028096" y="-66522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rot="10800000" flipH="1">
              <a:off x="-1206796" y="-728442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4203" extrusionOk="0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4203" extrusionOk="0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rot="10800000" flipH="1">
              <a:off x="-563672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rot="10800000" flipH="1">
              <a:off x="6338717" y="-9979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0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0"/>
          <p:cNvSpPr txBox="1">
            <a:spLocks noGrp="1"/>
          </p:cNvSpPr>
          <p:nvPr>
            <p:ph type="subTitle" idx="1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10800000" flipH="1">
              <a:off x="-522276" y="-130209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body" idx="1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rot="10800000" flipH="1">
              <a:off x="-3" y="-1466368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2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3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4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 flipH="1">
            <a:off x="7378450" y="-807272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rot="10800000" flipH="1">
            <a:off x="-1358733" y="-903765"/>
            <a:ext cx="3520399" cy="184160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4203" extrusionOk="0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 flipH="1">
              <a:off x="-1320285" y="-22921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0" h="5994" extrusionOk="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50" h="5994" extrusionOk="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ubTitle" idx="1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10800000" flipH="1">
              <a:off x="-427494" y="8097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rot="10800000" flipH="1">
              <a:off x="7861425" y="-9594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rot="10800000" flipH="1">
              <a:off x="-591414" y="-217566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56/NEJMp1914250" TargetMode="External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doi.org/10.1289/ehp9934" TargetMode="Externa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doi.org/10.1080/10962247.2015.1040526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doi.org/10.1146/annurev-publhealth-040617-013638" TargetMode="External"/><Relationship Id="rId10" Type="http://schemas.openxmlformats.org/officeDocument/2006/relationships/hyperlink" Target="https://www.epa.gov/outdoor-air-quality-data/download-daily-data" TargetMode="External"/><Relationship Id="rId4" Type="http://schemas.openxmlformats.org/officeDocument/2006/relationships/notesSlide" Target="../notesSlides/notesSlide16.xml"/><Relationship Id="rId9" Type="http://schemas.openxmlformats.org/officeDocument/2006/relationships/hyperlink" Target="https://www.airnow.gov/aqi/aqi-basic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Practical Statistics &amp; Programming Using 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Soli Evans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EPA Daily AQI by CBSA (2024)</a:t>
            </a:r>
            <a:endParaRPr/>
          </a:p>
        </p:txBody>
      </p:sp>
      <p:sp>
        <p:nvSpPr>
          <p:cNvPr id="753" name="Google Shape;753;p33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 Analysis Across U.S. Regions Using R</a:t>
            </a:r>
            <a:endParaRPr/>
          </a:p>
        </p:txBody>
      </p:sp>
      <p:grpSp>
        <p:nvGrpSpPr>
          <p:cNvPr id="754" name="Google Shape;754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5" name="Google Shape;755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6" name="Google Shape;756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57" name="Google Shape;757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" name="Google Shape;758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9" name="Google Shape;759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" name="Google Shape;760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Google Shape;763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5" name="Google Shape;765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6" name="Google Shape;766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7" name="Google Shape;767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8" name="Google Shape;768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9" name="Google Shape;769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0" name="Google Shape;770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1" name="Google Shape;771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2" name="Google Shape;772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3" name="Google Shape;773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4" name="Google Shape;774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5" name="Google Shape;775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6" name="Google Shape;776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8" name="Google Shape;778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" name="Google Shape;779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1" name="Google Shape;781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2" name="Google Shape;782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4" name="Google Shape;784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85" name="Google Shape;785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Audio 7">
            <a:extLst>
              <a:ext uri="{FF2B5EF4-FFF2-40B4-BE49-F238E27FC236}">
                <a16:creationId xmlns:a16="http://schemas.microsoft.com/office/drawing/2014/main" id="{ADC1060A-B347-F534-BFD6-2B7764CC9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16"/>
    </mc:Choice>
    <mc:Fallback>
      <p:transition spd="slow" advTm="25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Approach</a:t>
            </a:r>
            <a:endParaRPr/>
          </a:p>
        </p:txBody>
      </p:sp>
      <p:sp>
        <p:nvSpPr>
          <p:cNvPr id="921" name="Google Shape;921;p42"/>
          <p:cNvSpPr txBox="1">
            <a:spLocks noGrp="1"/>
          </p:cNvSpPr>
          <p:nvPr>
            <p:ph type="subTitle" idx="1"/>
          </p:nvPr>
        </p:nvSpPr>
        <p:spPr>
          <a:xfrm>
            <a:off x="2823174" y="107293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Outcome Variable: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AQI_Class (Good, Moderate, Unhealthy)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Predictors: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AQI, Region, State, Month, Pollutant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 Used: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 (rpart)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(caret + randomForest)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Train/Test Split: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80/20, stratified by AQI class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1F4F0993-0844-5232-E95C-CFF1D05DA9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57"/>
    </mc:Choice>
    <mc:Fallback>
      <p:transition spd="slow" advTm="23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Results</a:t>
            </a:r>
            <a:endParaRPr/>
          </a:p>
        </p:txBody>
      </p:sp>
      <p:sp>
        <p:nvSpPr>
          <p:cNvPr id="927" name="Google Shape;927;p43"/>
          <p:cNvSpPr txBox="1">
            <a:spLocks noGrp="1"/>
          </p:cNvSpPr>
          <p:nvPr>
            <p:ph type="subTitle" idx="1"/>
          </p:nvPr>
        </p:nvSpPr>
        <p:spPr>
          <a:xfrm>
            <a:off x="719999" y="14225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100%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model perfectly classified all AQI categories,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mirroring EPA-defined AQI thresholds.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Splits: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AQI &lt; 51 → Good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AQI 51–100 → Moderate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AQI ≥ 101 → Unhealthy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8" name="Google Shape;928;p43" title="Rplo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9399" y="1170125"/>
            <a:ext cx="5062202" cy="346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DA8981A1-6D3D-AB45-BDA3-43E0873560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75"/>
    </mc:Choice>
    <mc:Fallback>
      <p:transition spd="slow" advTm="28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Results</a:t>
            </a:r>
            <a:endParaRPr/>
          </a:p>
        </p:txBody>
      </p:sp>
      <p:sp>
        <p:nvSpPr>
          <p:cNvPr id="934" name="Google Shape;934;p44"/>
          <p:cNvSpPr txBox="1">
            <a:spLocks noGrp="1"/>
          </p:cNvSpPr>
          <p:nvPr>
            <p:ph type="subTitle" idx="1"/>
          </p:nvPr>
        </p:nvSpPr>
        <p:spPr>
          <a:xfrm>
            <a:off x="2823174" y="107293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Performance: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Near-perfect accuracy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Robust to noise and variability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Confirmed importance of key predictors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Predictors: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AQI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Pollutant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03FD150C-BA8B-CD90-A5C5-B04D3B6F90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4"/>
    </mc:Choice>
    <mc:Fallback>
      <p:transition spd="slow" advTm="24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 &amp; Key Insights</a:t>
            </a:r>
            <a:endParaRPr/>
          </a:p>
        </p:txBody>
      </p:sp>
      <p:sp>
        <p:nvSpPr>
          <p:cNvPr id="940" name="Google Shape;940;p45"/>
          <p:cNvSpPr txBox="1">
            <a:spLocks noGrp="1"/>
          </p:cNvSpPr>
          <p:nvPr>
            <p:ph type="subTitle" idx="1"/>
          </p:nvPr>
        </p:nvSpPr>
        <p:spPr>
          <a:xfrm>
            <a:off x="2864824" y="10520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South and West experience higher pollution levels overall.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Seasonal variation is significant, with summer showing the poorest air quality.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models validated the deterministic nature of EPA AQI categories.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support environmental health literature on pollutant trends and regional disparities.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E0FC2EB0-A158-12CC-3827-FE2042E10A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77"/>
    </mc:Choice>
    <mc:Fallback>
      <p:transition spd="slow" advTm="28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946" name="Google Shape;946;p46"/>
          <p:cNvSpPr txBox="1">
            <a:spLocks noGrp="1"/>
          </p:cNvSpPr>
          <p:nvPr>
            <p:ph type="subTitle" idx="1"/>
          </p:nvPr>
        </p:nvSpPr>
        <p:spPr>
          <a:xfrm>
            <a:off x="2864824" y="10520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AQI categories are deterministic based on numerical thresholds,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contributing to perfect classification.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lacks meteorological variables such as humidity and wind.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 assignment is an approximation based on state boundaries.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 from extreme wildfire events inflate AQI values.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91321FFA-46BD-956B-8F70-C8D69AE1E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25"/>
    </mc:Choice>
    <mc:Fallback>
      <p:transition spd="slow" advTm="27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Conclusions</a:t>
            </a:r>
            <a:endParaRPr/>
          </a:p>
        </p:txBody>
      </p:sp>
      <p:sp>
        <p:nvSpPr>
          <p:cNvPr id="952" name="Google Shape;952;p47"/>
          <p:cNvSpPr txBox="1">
            <a:spLocks noGrp="1"/>
          </p:cNvSpPr>
          <p:nvPr>
            <p:ph type="subTitle" idx="1"/>
          </p:nvPr>
        </p:nvSpPr>
        <p:spPr>
          <a:xfrm>
            <a:off x="2864824" y="10520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AQI differs significantly across U.S. regions and seasons.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Western and Southern states show highest pollution levels.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models performed exceptionally well.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Findings may inform environmental monitoring, policy planning,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public health response strategies.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18B77043-6D13-50EA-862B-6DCE7CF4F5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07"/>
    </mc:Choice>
    <mc:Fallback>
      <p:transition spd="slow" advTm="25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1"/>
          </p:nvPr>
        </p:nvSpPr>
        <p:spPr>
          <a:xfrm>
            <a:off x="719999" y="14225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Di, Q., Dai, L., Wang, Y., Zanobetti, A., Choirat, C., Schwartz, J. D., &amp; Dominici, F. (2017). Association of short-term exposure to air pollution with mortality in older adults. </a:t>
            </a:r>
            <a:r>
              <a:rPr lang="en" sz="9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JAMA, 318</a:t>
            </a: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(24), 2446–2456. https://doi.org/10.1001/jama.2017.17923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Dominici, F., Peng, R. D., &amp; Barr, C. D. (2019). </a:t>
            </a:r>
            <a:r>
              <a:rPr lang="en" sz="9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 pollution and health: A global perspective.</a:t>
            </a: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Annual Review of Public Health, 40, 45–67.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https://doi.org/10.1146/annurev-publhealth-040617-013638</a:t>
            </a:r>
            <a:endParaRPr sz="9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Fiore, A. M., Naik, V., &amp; Leibensperger, E. M. (2015). Air quality and climate connections. </a:t>
            </a:r>
            <a:r>
              <a:rPr lang="en" sz="900" i="1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the Air &amp; Waste Management Association, 65</a:t>
            </a:r>
            <a:r>
              <a:rPr lang="en" sz="9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(6), 645–685.</a:t>
            </a:r>
            <a:r>
              <a:rPr lang="en" sz="9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https://doi.org/10.1080/10962247.2015.1040526</a:t>
            </a:r>
            <a:endParaRPr sz="9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8"/>
          <p:cNvSpPr txBox="1">
            <a:spLocks noGrp="1"/>
          </p:cNvSpPr>
          <p:nvPr>
            <p:ph type="subTitle" idx="1"/>
          </p:nvPr>
        </p:nvSpPr>
        <p:spPr>
          <a:xfrm>
            <a:off x="5030249" y="14225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Reid, C. E., Brauer, M., Johnston, F. H., Jerrett, M., Balmes, J. R., &amp; Elliott, C. T. (2019). </a:t>
            </a:r>
            <a:r>
              <a:rPr lang="en" sz="9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Critical review of health impacts of wildfire smoke exposure.</a:t>
            </a: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Environmental Health Perspectives, 124(9), 1334–1343.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https://doi.org/10.1289/ehp9934</a:t>
            </a:r>
            <a:endParaRPr sz="9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Samet, J. M., Gruskin, S., &amp; Dominici, F. (2020). </a:t>
            </a:r>
            <a:r>
              <a:rPr lang="en" sz="9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 particulate matter and public health: A global challenge.</a:t>
            </a: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New England Journal of Medicine, 382(7), 691–693.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https://doi.org/10.1056/NEJMp1914250</a:t>
            </a:r>
            <a:endParaRPr sz="9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States Environmental Protection Agency. (2024). </a:t>
            </a:r>
            <a:r>
              <a:rPr lang="en" sz="9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 Quality Index (AQI) basics.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https://www.airnow.gov/aqi/aqi-basics/</a:t>
            </a:r>
            <a:endParaRPr sz="9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U.S. Environmental Protection Agency. (2024). </a:t>
            </a:r>
            <a:r>
              <a:rPr lang="en" sz="900" i="1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 daily data: Outdoor air quality data</a:t>
            </a:r>
            <a:r>
              <a:rPr lang="en" sz="9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9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https://www.epa.gov/outdoor-air-quality-data/download-daily-data</a:t>
            </a:r>
            <a:endParaRPr sz="9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35BBDEA0-D881-8CF0-23A8-37BED7773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0"/>
    </mc:Choice>
    <mc:Fallback>
      <p:transition spd="slow" advTm="3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9"/>
          <p:cNvSpPr txBox="1">
            <a:spLocks noGrp="1"/>
          </p:cNvSpPr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851B762A-CFBB-908B-D26A-94B724A62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8"/>
    </mc:Choice>
    <mc:Fallback>
      <p:transition spd="slow" advTm="4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Importance</a:t>
            </a:r>
            <a:endParaRPr/>
          </a:p>
        </p:txBody>
      </p:sp>
      <p:sp>
        <p:nvSpPr>
          <p:cNvPr id="791" name="Google Shape;791;p34"/>
          <p:cNvSpPr txBox="1">
            <a:spLocks noGrp="1"/>
          </p:cNvSpPr>
          <p:nvPr>
            <p:ph type="subTitle" idx="1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 Quality Index (AQI) is a standardized measure used to communicate daily air pollution levels.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air quality is associated with increased respiratory symptoms, cardiovascular disease, and hospital admissions.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regional variation and seasonal trends in AQI helps inform public health planning and environmental policy.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2" name="Google Shape;792;p34" title="Screenshot 2025-12-04 at 1.59.53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175" y="1517200"/>
            <a:ext cx="4450293" cy="25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F053A3DC-C359-9B9A-358D-69D36E0CE1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85"/>
    </mc:Choice>
    <mc:Fallback>
      <p:transition spd="slow" advTm="33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5"/>
          <p:cNvSpPr txBox="1">
            <a:spLocks noGrp="1"/>
          </p:cNvSpPr>
          <p:nvPr>
            <p:ph type="subTitle" idx="1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EPA Daily AQI by CBSA (2024)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Observations: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171,648 rows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Variables: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AQI, Category, Pollutant, CBSA, State, Region, Date, Month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U.S. Environmental Protection Agency (EPA), Daily Air Quality Data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8" name="Google Shape;798;p35"/>
          <p:cNvSpPr txBox="1">
            <a:spLocks noGrp="1"/>
          </p:cNvSpPr>
          <p:nvPr>
            <p:ph type="title"/>
          </p:nvPr>
        </p:nvSpPr>
        <p:spPr>
          <a:xfrm>
            <a:off x="1343550" y="689850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grpSp>
        <p:nvGrpSpPr>
          <p:cNvPr id="799" name="Google Shape;799;p35"/>
          <p:cNvGrpSpPr/>
          <p:nvPr/>
        </p:nvGrpSpPr>
        <p:grpSpPr>
          <a:xfrm rot="10800000" flipH="1">
            <a:off x="-1544774" y="3310577"/>
            <a:ext cx="3296400" cy="703085"/>
            <a:chOff x="-12" y="3628590"/>
            <a:chExt cx="3296400" cy="703085"/>
          </a:xfrm>
        </p:grpSpPr>
        <p:grpSp>
          <p:nvGrpSpPr>
            <p:cNvPr id="800" name="Google Shape;800;p35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801" name="Google Shape;801;p3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02" name="Google Shape;802;p3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803;p35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804" name="Google Shape;804;p3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" name="Google Shape;805;p3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806;p35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807" name="Google Shape;807;p35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" name="Google Shape;808;p35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35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810" name="Google Shape;810;p3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11" name="Google Shape;811;p3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2" name="Google Shape;812;p35"/>
          <p:cNvGrpSpPr/>
          <p:nvPr/>
        </p:nvGrpSpPr>
        <p:grpSpPr>
          <a:xfrm>
            <a:off x="7285859" y="749790"/>
            <a:ext cx="4555892" cy="541915"/>
            <a:chOff x="5950034" y="3380465"/>
            <a:chExt cx="4555892" cy="541915"/>
          </a:xfrm>
        </p:grpSpPr>
        <p:grpSp>
          <p:nvGrpSpPr>
            <p:cNvPr id="813" name="Google Shape;813;p35"/>
            <p:cNvGrpSpPr/>
            <p:nvPr/>
          </p:nvGrpSpPr>
          <p:grpSpPr>
            <a:xfrm rot="10800000">
              <a:off x="5950034" y="3380473"/>
              <a:ext cx="2877996" cy="223763"/>
              <a:chOff x="1748550" y="2064750"/>
              <a:chExt cx="3573375" cy="277863"/>
            </a:xfrm>
          </p:grpSpPr>
          <p:sp>
            <p:nvSpPr>
              <p:cNvPr id="814" name="Google Shape;814;p35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" name="Google Shape;815;p35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35"/>
            <p:cNvGrpSpPr/>
            <p:nvPr/>
          </p:nvGrpSpPr>
          <p:grpSpPr>
            <a:xfrm rot="10800000">
              <a:off x="6396949" y="3536010"/>
              <a:ext cx="2430997" cy="185534"/>
              <a:chOff x="1748547" y="1392116"/>
              <a:chExt cx="5911958" cy="451312"/>
            </a:xfrm>
          </p:grpSpPr>
          <p:sp>
            <p:nvSpPr>
              <p:cNvPr id="817" name="Google Shape;817;p35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8" name="Google Shape;818;p35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9" name="Google Shape;819;p35"/>
            <p:cNvGrpSpPr/>
            <p:nvPr/>
          </p:nvGrpSpPr>
          <p:grpSpPr>
            <a:xfrm rot="10800000">
              <a:off x="6906834" y="3876719"/>
              <a:ext cx="3140396" cy="45661"/>
              <a:chOff x="234768" y="1449263"/>
              <a:chExt cx="3899175" cy="56700"/>
            </a:xfrm>
          </p:grpSpPr>
          <p:cxnSp>
            <p:nvCxnSpPr>
              <p:cNvPr id="820" name="Google Shape;820;p35"/>
              <p:cNvCxnSpPr/>
              <p:nvPr/>
            </p:nvCxnSpPr>
            <p:spPr>
              <a:xfrm>
                <a:off x="234768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21" name="Google Shape;821;p35"/>
              <p:cNvSpPr/>
              <p:nvPr/>
            </p:nvSpPr>
            <p:spPr>
              <a:xfrm>
                <a:off x="4077243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822;p35"/>
            <p:cNvGrpSpPr/>
            <p:nvPr/>
          </p:nvGrpSpPr>
          <p:grpSpPr>
            <a:xfrm flipH="1">
              <a:off x="7495622" y="3380465"/>
              <a:ext cx="3010303" cy="45661"/>
              <a:chOff x="1766900" y="2869225"/>
              <a:chExt cx="3737650" cy="56700"/>
            </a:xfrm>
          </p:grpSpPr>
          <p:cxnSp>
            <p:nvCxnSpPr>
              <p:cNvPr id="823" name="Google Shape;823;p3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24" name="Google Shape;824;p3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Audio 3">
            <a:extLst>
              <a:ext uri="{FF2B5EF4-FFF2-40B4-BE49-F238E27FC236}">
                <a16:creationId xmlns:a16="http://schemas.microsoft.com/office/drawing/2014/main" id="{10EE143C-A76C-BB9F-1385-7F4D0ECE8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68"/>
    </mc:Choice>
    <mc:Fallback>
      <p:transition spd="slow" advTm="34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6"/>
          <p:cNvSpPr txBox="1">
            <a:spLocks noGrp="1"/>
          </p:cNvSpPr>
          <p:nvPr>
            <p:ph type="subTitle" idx="1"/>
          </p:nvPr>
        </p:nvSpPr>
        <p:spPr>
          <a:xfrm>
            <a:off x="1364350" y="1560850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 1 (Statistical):</a:t>
            </a:r>
            <a:b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 whether mean AQI significantly differs across U.S. regions.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 2 (Machine Learning):</a:t>
            </a:r>
            <a:b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Build classification models (Decision Tree and Random Forest) to predict AQI category based on region, pollutant, and seasonal patterns.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0" name="Google Shape;830;p36"/>
          <p:cNvSpPr txBox="1">
            <a:spLocks noGrp="1"/>
          </p:cNvSpPr>
          <p:nvPr>
            <p:ph type="title"/>
          </p:nvPr>
        </p:nvSpPr>
        <p:spPr>
          <a:xfrm>
            <a:off x="1364350" y="689850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Aims</a:t>
            </a:r>
            <a:endParaRPr/>
          </a:p>
        </p:txBody>
      </p:sp>
      <p:grpSp>
        <p:nvGrpSpPr>
          <p:cNvPr id="831" name="Google Shape;831;p36"/>
          <p:cNvGrpSpPr/>
          <p:nvPr/>
        </p:nvGrpSpPr>
        <p:grpSpPr>
          <a:xfrm rot="10800000" flipH="1">
            <a:off x="-1544774" y="3310577"/>
            <a:ext cx="3296400" cy="703085"/>
            <a:chOff x="-12" y="3628590"/>
            <a:chExt cx="3296400" cy="703085"/>
          </a:xfrm>
        </p:grpSpPr>
        <p:grpSp>
          <p:nvGrpSpPr>
            <p:cNvPr id="832" name="Google Shape;832;p3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833" name="Google Shape;833;p3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34" name="Google Shape;834;p3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" name="Google Shape;835;p3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836" name="Google Shape;836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3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839" name="Google Shape;839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3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842" name="Google Shape;842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3" name="Google Shape;843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4" name="Google Shape;844;p36"/>
          <p:cNvGrpSpPr/>
          <p:nvPr/>
        </p:nvGrpSpPr>
        <p:grpSpPr>
          <a:xfrm>
            <a:off x="7285859" y="749790"/>
            <a:ext cx="4555892" cy="541915"/>
            <a:chOff x="5950034" y="3380465"/>
            <a:chExt cx="4555892" cy="541915"/>
          </a:xfrm>
        </p:grpSpPr>
        <p:grpSp>
          <p:nvGrpSpPr>
            <p:cNvPr id="845" name="Google Shape;845;p36"/>
            <p:cNvGrpSpPr/>
            <p:nvPr/>
          </p:nvGrpSpPr>
          <p:grpSpPr>
            <a:xfrm rot="10800000">
              <a:off x="5950034" y="3380473"/>
              <a:ext cx="2877996" cy="223763"/>
              <a:chOff x="1748550" y="2064750"/>
              <a:chExt cx="3573375" cy="277863"/>
            </a:xfrm>
          </p:grpSpPr>
          <p:sp>
            <p:nvSpPr>
              <p:cNvPr id="846" name="Google Shape;846;p3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8" name="Google Shape;848;p36"/>
            <p:cNvGrpSpPr/>
            <p:nvPr/>
          </p:nvGrpSpPr>
          <p:grpSpPr>
            <a:xfrm rot="10800000">
              <a:off x="6396949" y="3536010"/>
              <a:ext cx="2430997" cy="185534"/>
              <a:chOff x="1748547" y="1392116"/>
              <a:chExt cx="5911958" cy="451312"/>
            </a:xfrm>
          </p:grpSpPr>
          <p:sp>
            <p:nvSpPr>
              <p:cNvPr id="849" name="Google Shape;849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6"/>
            <p:cNvGrpSpPr/>
            <p:nvPr/>
          </p:nvGrpSpPr>
          <p:grpSpPr>
            <a:xfrm rot="10800000">
              <a:off x="6906834" y="3876719"/>
              <a:ext cx="3140396" cy="45661"/>
              <a:chOff x="234768" y="1449263"/>
              <a:chExt cx="3899175" cy="56700"/>
            </a:xfrm>
          </p:grpSpPr>
          <p:cxnSp>
            <p:nvCxnSpPr>
              <p:cNvPr id="852" name="Google Shape;852;p36"/>
              <p:cNvCxnSpPr/>
              <p:nvPr/>
            </p:nvCxnSpPr>
            <p:spPr>
              <a:xfrm>
                <a:off x="234768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3" name="Google Shape;853;p36"/>
              <p:cNvSpPr/>
              <p:nvPr/>
            </p:nvSpPr>
            <p:spPr>
              <a:xfrm>
                <a:off x="4077243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" name="Google Shape;854;p36"/>
            <p:cNvGrpSpPr/>
            <p:nvPr/>
          </p:nvGrpSpPr>
          <p:grpSpPr>
            <a:xfrm flipH="1">
              <a:off x="7495622" y="3380465"/>
              <a:ext cx="3010303" cy="45661"/>
              <a:chOff x="1766900" y="2869225"/>
              <a:chExt cx="3737650" cy="56700"/>
            </a:xfrm>
          </p:grpSpPr>
          <p:cxnSp>
            <p:nvCxnSpPr>
              <p:cNvPr id="855" name="Google Shape;855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6" name="Google Shape;856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Audio 3">
            <a:extLst>
              <a:ext uri="{FF2B5EF4-FFF2-40B4-BE49-F238E27FC236}">
                <a16:creationId xmlns:a16="http://schemas.microsoft.com/office/drawing/2014/main" id="{B4305EC9-676C-CDC1-6564-6614496CC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06"/>
    </mc:Choice>
    <mc:Fallback>
      <p:transition spd="slow" advTm="24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7"/>
          <p:cNvSpPr txBox="1">
            <a:spLocks noGrp="1"/>
          </p:cNvSpPr>
          <p:nvPr>
            <p:ph type="subTitle" idx="1"/>
          </p:nvPr>
        </p:nvSpPr>
        <p:spPr>
          <a:xfrm>
            <a:off x="1503200" y="2109225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malformed header and parsed CSV structure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Converted date, numeric, and factor fields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Extracted state from CBSA using string operations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derived variables: Region, Month, and AQI_Class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invalid or missing values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Validated category definitions against EPA coding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2" name="Google Shape;862;p37"/>
          <p:cNvSpPr txBox="1">
            <a:spLocks noGrp="1"/>
          </p:cNvSpPr>
          <p:nvPr>
            <p:ph type="title"/>
          </p:nvPr>
        </p:nvSpPr>
        <p:spPr>
          <a:xfrm>
            <a:off x="1093650" y="717625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Preparation</a:t>
            </a:r>
            <a:endParaRPr/>
          </a:p>
        </p:txBody>
      </p:sp>
      <p:grpSp>
        <p:nvGrpSpPr>
          <p:cNvPr id="863" name="Google Shape;863;p37"/>
          <p:cNvGrpSpPr/>
          <p:nvPr/>
        </p:nvGrpSpPr>
        <p:grpSpPr>
          <a:xfrm rot="10800000" flipH="1">
            <a:off x="-1544774" y="3310577"/>
            <a:ext cx="3296400" cy="703085"/>
            <a:chOff x="-12" y="3628590"/>
            <a:chExt cx="3296400" cy="703085"/>
          </a:xfrm>
        </p:grpSpPr>
        <p:grpSp>
          <p:nvGrpSpPr>
            <p:cNvPr id="864" name="Google Shape;864;p3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865" name="Google Shape;865;p3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6" name="Google Shape;866;p3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867;p3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868" name="Google Shape;868;p3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9" name="Google Shape;869;p3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870;p3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871" name="Google Shape;871;p3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Google Shape;872;p3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3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874" name="Google Shape;874;p3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5" name="Google Shape;875;p3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37"/>
          <p:cNvGrpSpPr/>
          <p:nvPr/>
        </p:nvGrpSpPr>
        <p:grpSpPr>
          <a:xfrm>
            <a:off x="7285859" y="749790"/>
            <a:ext cx="4555892" cy="541915"/>
            <a:chOff x="5950034" y="3380465"/>
            <a:chExt cx="4555892" cy="541915"/>
          </a:xfrm>
        </p:grpSpPr>
        <p:grpSp>
          <p:nvGrpSpPr>
            <p:cNvPr id="877" name="Google Shape;877;p37"/>
            <p:cNvGrpSpPr/>
            <p:nvPr/>
          </p:nvGrpSpPr>
          <p:grpSpPr>
            <a:xfrm rot="10800000">
              <a:off x="5950034" y="3380473"/>
              <a:ext cx="2877996" cy="223763"/>
              <a:chOff x="1748550" y="2064750"/>
              <a:chExt cx="3573375" cy="277863"/>
            </a:xfrm>
          </p:grpSpPr>
          <p:sp>
            <p:nvSpPr>
              <p:cNvPr id="878" name="Google Shape;878;p37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Google Shape;879;p37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" name="Google Shape;880;p37"/>
            <p:cNvGrpSpPr/>
            <p:nvPr/>
          </p:nvGrpSpPr>
          <p:grpSpPr>
            <a:xfrm rot="10800000">
              <a:off x="6396949" y="3536010"/>
              <a:ext cx="2430997" cy="185534"/>
              <a:chOff x="1748547" y="1392116"/>
              <a:chExt cx="5911958" cy="451312"/>
            </a:xfrm>
          </p:grpSpPr>
          <p:sp>
            <p:nvSpPr>
              <p:cNvPr id="881" name="Google Shape;881;p37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" name="Google Shape;883;p37"/>
            <p:cNvGrpSpPr/>
            <p:nvPr/>
          </p:nvGrpSpPr>
          <p:grpSpPr>
            <a:xfrm rot="10800000">
              <a:off x="6906834" y="3876719"/>
              <a:ext cx="3140396" cy="45661"/>
              <a:chOff x="234768" y="1449263"/>
              <a:chExt cx="3899175" cy="56700"/>
            </a:xfrm>
          </p:grpSpPr>
          <p:cxnSp>
            <p:nvCxnSpPr>
              <p:cNvPr id="884" name="Google Shape;884;p37"/>
              <p:cNvCxnSpPr/>
              <p:nvPr/>
            </p:nvCxnSpPr>
            <p:spPr>
              <a:xfrm>
                <a:off x="234768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5" name="Google Shape;885;p37"/>
              <p:cNvSpPr/>
              <p:nvPr/>
            </p:nvSpPr>
            <p:spPr>
              <a:xfrm>
                <a:off x="4077243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6" name="Google Shape;886;p37"/>
            <p:cNvGrpSpPr/>
            <p:nvPr/>
          </p:nvGrpSpPr>
          <p:grpSpPr>
            <a:xfrm flipH="1">
              <a:off x="7495622" y="3380465"/>
              <a:ext cx="3010303" cy="45661"/>
              <a:chOff x="1766900" y="2869225"/>
              <a:chExt cx="3737650" cy="56700"/>
            </a:xfrm>
          </p:grpSpPr>
          <p:cxnSp>
            <p:nvCxnSpPr>
              <p:cNvPr id="887" name="Google Shape;887;p3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888;p3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Audio 3">
            <a:extLst>
              <a:ext uri="{FF2B5EF4-FFF2-40B4-BE49-F238E27FC236}">
                <a16:creationId xmlns:a16="http://schemas.microsoft.com/office/drawing/2014/main" id="{BC265AC5-D09A-CD55-DEAC-569CBE6D0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32"/>
    </mc:Choice>
    <mc:Fallback>
      <p:transition spd="slow" advTm="33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Statistics: AQI Summary</a:t>
            </a:r>
            <a:endParaRPr/>
          </a:p>
        </p:txBody>
      </p:sp>
      <p:sp>
        <p:nvSpPr>
          <p:cNvPr id="894" name="Google Shape;894;p38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AQI Summary (All Regions):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43.75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42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Range: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 to 1322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variability observed in Western region due to wildfire events.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5" name="Google Shape;895;p38" title="Rplot0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674" y="1170125"/>
            <a:ext cx="4742926" cy="324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0078F36E-5F8C-D390-2273-C6B63F64F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34"/>
    </mc:Choice>
    <mc:Fallback>
      <p:transition spd="slow" advTm="27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Trends</a:t>
            </a:r>
            <a:endParaRPr/>
          </a:p>
        </p:txBody>
      </p:sp>
      <p:sp>
        <p:nvSpPr>
          <p:cNvPr id="901" name="Google Shape;901;p39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AQI peaks during summer months across all regions.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Western region experiences the sharpest midsummer spike.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Winter months generally show cleaner air and lower AQI values.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2" name="Google Shape;902;p39" title="Rplot0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674" y="1170125"/>
            <a:ext cx="4742926" cy="324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59EE929F-C9B4-6F65-0FB5-EF64E44470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18"/>
    </mc:Choice>
    <mc:Fallback>
      <p:transition spd="slow" advTm="29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AQI Categories</a:t>
            </a:r>
            <a:endParaRPr/>
          </a:p>
        </p:txBody>
      </p:sp>
      <p:sp>
        <p:nvSpPr>
          <p:cNvPr id="908" name="Google Shape;908;p40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Majority of days fall within the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category.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Moderate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days represent a substantial portion of the dataset.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Unhealthy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days occur infrequently but are important to analyze.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imbalance impacts model performance considerations.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9" name="Google Shape;909;p40" title="Rplot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674" y="1170125"/>
            <a:ext cx="4742926" cy="324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C03C0E62-2D72-911D-8B98-29C905ADA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3"/>
    </mc:Choice>
    <mc:Fallback>
      <p:transition spd="slow" advTm="23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  <p:sp>
        <p:nvSpPr>
          <p:cNvPr id="915" name="Google Shape;915;p41"/>
          <p:cNvSpPr txBox="1">
            <a:spLocks noGrp="1"/>
          </p:cNvSpPr>
          <p:nvPr>
            <p:ph type="subTitle" idx="1"/>
          </p:nvPr>
        </p:nvSpPr>
        <p:spPr>
          <a:xfrm>
            <a:off x="2823174" y="107293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One-Way ANOVA: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Significant differences in mean AQI across regions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1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384.3, </a:t>
            </a:r>
            <a:r>
              <a:rPr lang="en" sz="11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 .001)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Tukey HSD Post Hoc: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 &amp; West have significantly higher AQI than Northeast &amp; Midwest.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Two-Way ANOVA (Region × Month):</a:t>
            </a: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Region, Month, and their interaction were all significant (</a:t>
            </a:r>
            <a:r>
              <a:rPr lang="en" sz="11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 .001),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indicating seasonal trends differ across regions.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3E7172AB-6F52-9F43-E212-1102D01AF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09"/>
    </mc:Choice>
    <mc:Fallback>
      <p:transition spd="slow" advTm="35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1064</Words>
  <Application>Microsoft Macintosh PowerPoint</Application>
  <PresentationFormat>On-screen Show (16:9)</PresentationFormat>
  <Paragraphs>121</Paragraphs>
  <Slides>17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Barlow</vt:lpstr>
      <vt:lpstr>Nunito Light</vt:lpstr>
      <vt:lpstr>Poppins ExtraBold</vt:lpstr>
      <vt:lpstr>Arial</vt:lpstr>
      <vt:lpstr>Times New Roman</vt:lpstr>
      <vt:lpstr>Poppins Black</vt:lpstr>
      <vt:lpstr>Poppins</vt:lpstr>
      <vt:lpstr>Data Analytics Strategy Toolkit by Slidesgo</vt:lpstr>
      <vt:lpstr>Air Quality Analysis Across U.S. Regions Using R</vt:lpstr>
      <vt:lpstr>Background &amp; Importance</vt:lpstr>
      <vt:lpstr>Dataset Overview</vt:lpstr>
      <vt:lpstr>Study Aims</vt:lpstr>
      <vt:lpstr>Data Cleaning &amp; Preparation</vt:lpstr>
      <vt:lpstr>Descriptive Statistics: AQI Summary</vt:lpstr>
      <vt:lpstr>Seasonal Trends</vt:lpstr>
      <vt:lpstr>AQI Categories</vt:lpstr>
      <vt:lpstr>Inferential Statistics</vt:lpstr>
      <vt:lpstr>Machine Learning Approach</vt:lpstr>
      <vt:lpstr>Decision Tree Results</vt:lpstr>
      <vt:lpstr>Random Forest Results</vt:lpstr>
      <vt:lpstr>Interpretation &amp; Key Insights</vt:lpstr>
      <vt:lpstr>Limitations</vt:lpstr>
      <vt:lpstr>Final Conclusions</vt:lpstr>
      <vt:lpstr>References</vt:lpstr>
      <vt:lpstr>Thank You!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Soli Evans</cp:lastModifiedBy>
  <cp:revision>1</cp:revision>
  <dcterms:modified xsi:type="dcterms:W3CDTF">2025-12-05T17:01:26Z</dcterms:modified>
</cp:coreProperties>
</file>